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2" d="100"/>
          <a:sy n="42" d="100"/>
        </p:scale>
        <p:origin x="-112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6F5ECF5-7C49-4273-9DF8-58718904486D}" type="datetimeFigureOut">
              <a:rPr lang="en-US" smtClean="0"/>
              <a:t>4/16/2024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B4E7876-8760-490E-AAEE-05BE0756D6BD}"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6F5ECF5-7C49-4273-9DF8-58718904486D}" type="datetimeFigureOut">
              <a:rPr lang="en-US" smtClean="0"/>
              <a:t>4/16/2024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B4E7876-8760-490E-AAEE-05BE0756D6BD}"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6F5ECF5-7C49-4273-9DF8-58718904486D}" type="datetimeFigureOut">
              <a:rPr lang="en-US" smtClean="0"/>
              <a:t>4/16/2024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B4E7876-8760-490E-AAEE-05BE0756D6BD}"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6F5ECF5-7C49-4273-9DF8-58718904486D}" type="datetimeFigureOut">
              <a:rPr lang="en-US" smtClean="0"/>
              <a:t>4/16/2024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B4E7876-8760-490E-AAEE-05BE0756D6BD}"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F5ECF5-7C49-4273-9DF8-58718904486D}" type="datetimeFigureOut">
              <a:rPr lang="en-US" smtClean="0"/>
              <a:t>4/16/2024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B4E7876-8760-490E-AAEE-05BE0756D6BD}"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6F5ECF5-7C49-4273-9DF8-58718904486D}" type="datetimeFigureOut">
              <a:rPr lang="en-US" smtClean="0"/>
              <a:t>4/16/2024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B4E7876-8760-490E-AAEE-05BE0756D6BD}"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6F5ECF5-7C49-4273-9DF8-58718904486D}" type="datetimeFigureOut">
              <a:rPr lang="en-US" smtClean="0"/>
              <a:t>4/16/2024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B4E7876-8760-490E-AAEE-05BE0756D6BD}"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6F5ECF5-7C49-4273-9DF8-58718904486D}" type="datetimeFigureOut">
              <a:rPr lang="en-US" smtClean="0"/>
              <a:t>4/16/2024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B4E7876-8760-490E-AAEE-05BE0756D6BD}"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F5ECF5-7C49-4273-9DF8-58718904486D}" type="datetimeFigureOut">
              <a:rPr lang="en-US" smtClean="0"/>
              <a:t>4/16/2024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B4E7876-8760-490E-AAEE-05BE0756D6BD}"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F5ECF5-7C49-4273-9DF8-58718904486D}" type="datetimeFigureOut">
              <a:rPr lang="en-US" smtClean="0"/>
              <a:t>4/16/2024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B4E7876-8760-490E-AAEE-05BE0756D6BD}"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F5ECF5-7C49-4273-9DF8-58718904486D}" type="datetimeFigureOut">
              <a:rPr lang="en-US" smtClean="0"/>
              <a:t>4/16/2024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B4E7876-8760-490E-AAEE-05BE0756D6BD}"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F5ECF5-7C49-4273-9DF8-58718904486D}" type="datetimeFigureOut">
              <a:rPr lang="en-US" smtClean="0"/>
              <a:t>4/16/2024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4E7876-8760-490E-AAEE-05BE0756D6BD}"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815290" cy="1584327"/>
          </a:xfrm>
        </p:spPr>
        <p:txBody>
          <a:bodyPr>
            <a:normAutofit fontScale="90000"/>
          </a:bodyPr>
          <a:lstStyle/>
          <a:p>
            <a:r>
              <a:rPr lang="en-IN" b="1" u="sng" dirty="0">
                <a:solidFill>
                  <a:schemeClr val="accent6">
                    <a:lumMod val="50000"/>
                  </a:schemeClr>
                </a:solidFill>
              </a:rPr>
              <a:t>Successfully carry out the necessary credit checks and authorisation procedures </a:t>
            </a:r>
            <a:endParaRPr lang="en-IN" dirty="0">
              <a:solidFill>
                <a:schemeClr val="accent6">
                  <a:lumMod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IN" b="1" dirty="0">
                <a:solidFill>
                  <a:srgbClr val="C00000"/>
                </a:solidFill>
              </a:rPr>
              <a:t>Employment: </a:t>
            </a:r>
            <a:r>
              <a:rPr lang="en-IN" dirty="0">
                <a:solidFill>
                  <a:srgbClr val="C00000"/>
                </a:solidFill>
              </a:rPr>
              <a:t>Accurate employment information of the customer allows retailers to take a look into the customer’s employment history to see  how long he or she were at each job.</a:t>
            </a:r>
          </a:p>
          <a:p>
            <a:r>
              <a:rPr lang="en-IN" b="1" dirty="0">
                <a:solidFill>
                  <a:srgbClr val="C00000"/>
                </a:solidFill>
              </a:rPr>
              <a:t>Legal and company procedures for getting authorisation -</a:t>
            </a:r>
            <a:endParaRPr lang="en-IN" dirty="0">
              <a:solidFill>
                <a:srgbClr val="C00000"/>
              </a:solidFill>
            </a:endParaRPr>
          </a:p>
          <a:p>
            <a:r>
              <a:rPr lang="en-IN" dirty="0">
                <a:solidFill>
                  <a:srgbClr val="C00000"/>
                </a:solidFill>
              </a:rPr>
              <a:t>A person’s credit history is private. Therefore, a retail firm needs to seek permission from the customer before accessing any information legally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b="1" dirty="0">
                <a:solidFill>
                  <a:srgbClr val="C00000"/>
                </a:solidFill>
              </a:rPr>
              <a:t>How to get credit report</a:t>
            </a:r>
            <a:endParaRPr lang="en-IN" dirty="0">
              <a:solidFill>
                <a:srgbClr val="C00000"/>
              </a:solidFill>
            </a:endParaRPr>
          </a:p>
          <a:p>
            <a:r>
              <a:rPr lang="en-IN" dirty="0">
                <a:solidFill>
                  <a:srgbClr val="C00000"/>
                </a:solidFill>
              </a:rPr>
              <a:t>Customers provide the necessary information for credit purchase. A retailer accesses the information and makes a report. The retailer can directly ask the customers for their credit worthiness and write it in their credit report.</a:t>
            </a: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b="1" dirty="0">
                <a:solidFill>
                  <a:srgbClr val="C00000"/>
                </a:solidFill>
              </a:rPr>
              <a:t>Steps to follow before granting a credit</a:t>
            </a:r>
            <a:endParaRPr lang="en-IN" dirty="0">
              <a:solidFill>
                <a:srgbClr val="C00000"/>
              </a:solidFill>
            </a:endParaRPr>
          </a:p>
          <a:p>
            <a:r>
              <a:rPr lang="en-IN" dirty="0">
                <a:solidFill>
                  <a:srgbClr val="C00000"/>
                </a:solidFill>
              </a:rPr>
              <a:t>If a business firm decides to offer credit terms to the customers, it should try to ensure that these customers will be both willing and able to pay in accordance with the agreed-upon terms. It is  recommended  that  the firms follow a structured process for this. Therefore, a firm may consider the following steps.</a:t>
            </a:r>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IN" b="1" dirty="0">
                <a:solidFill>
                  <a:srgbClr val="C00000"/>
                </a:solidFill>
              </a:rPr>
              <a:t>Create credit policy: </a:t>
            </a:r>
            <a:r>
              <a:rPr lang="en-IN" dirty="0">
                <a:solidFill>
                  <a:srgbClr val="C00000"/>
                </a:solidFill>
              </a:rPr>
              <a:t>Every retail store must create their credit policy. It will help them in running the retail business. It includes payment policies and expectations.</a:t>
            </a:r>
          </a:p>
          <a:p>
            <a:r>
              <a:rPr lang="en-IN" b="1" dirty="0">
                <a:solidFill>
                  <a:srgbClr val="C00000"/>
                </a:solidFill>
              </a:rPr>
              <a:t>Customers must complete the credit application: </a:t>
            </a:r>
            <a:r>
              <a:rPr lang="en-IN" dirty="0">
                <a:solidFill>
                  <a:srgbClr val="C00000"/>
                </a:solidFill>
              </a:rPr>
              <a:t>The application should provide key information about the customers.</a:t>
            </a:r>
          </a:p>
          <a:p>
            <a:r>
              <a:rPr lang="en-IN" b="1" dirty="0">
                <a:solidFill>
                  <a:srgbClr val="C00000"/>
                </a:solidFill>
              </a:rPr>
              <a:t>Check the customer’s references: </a:t>
            </a:r>
            <a:r>
              <a:rPr lang="en-IN" dirty="0">
                <a:solidFill>
                  <a:srgbClr val="C00000"/>
                </a:solidFill>
              </a:rPr>
              <a:t>Asking customers to list references also helps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b="1" dirty="0">
                <a:solidFill>
                  <a:srgbClr val="C00000"/>
                </a:solidFill>
              </a:rPr>
              <a:t>Run  credit  check:  </a:t>
            </a:r>
            <a:r>
              <a:rPr lang="en-IN" dirty="0">
                <a:solidFill>
                  <a:srgbClr val="C00000"/>
                </a:solidFill>
              </a:rPr>
              <a:t>It  will  help  in  revealing  any</a:t>
            </a:r>
          </a:p>
          <a:p>
            <a:r>
              <a:rPr lang="en-IN" dirty="0">
                <a:solidFill>
                  <a:srgbClr val="C00000"/>
                </a:solidFill>
              </a:rPr>
              <a:t>outstanding payments against the customer.</a:t>
            </a:r>
          </a:p>
          <a:p>
            <a:r>
              <a:rPr lang="en-IN" dirty="0">
                <a:solidFill>
                  <a:srgbClr val="C00000"/>
                </a:solidFill>
              </a:rPr>
              <a:t> </a:t>
            </a:r>
          </a:p>
          <a:p>
            <a:r>
              <a:rPr lang="en-IN" b="1" dirty="0">
                <a:solidFill>
                  <a:srgbClr val="C00000"/>
                </a:solidFill>
              </a:rPr>
              <a:t>Request personal guarantee from customer: </a:t>
            </a:r>
            <a:r>
              <a:rPr lang="en-IN" dirty="0">
                <a:solidFill>
                  <a:srgbClr val="C00000"/>
                </a:solidFill>
              </a:rPr>
              <a:t>It is not necessary in the case of a retail store, however, it is a personal guarantee from the customer.</a:t>
            </a:r>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IN" b="1" dirty="0">
                <a:solidFill>
                  <a:srgbClr val="C00000"/>
                </a:solidFill>
              </a:rPr>
              <a:t>Take security interest in products: </a:t>
            </a:r>
            <a:r>
              <a:rPr lang="en-IN" dirty="0">
                <a:solidFill>
                  <a:srgbClr val="C00000"/>
                </a:solidFill>
              </a:rPr>
              <a:t>As customers can refuse to pay according to agreed upon terms, a retailer should ideally charge security interests.</a:t>
            </a:r>
          </a:p>
          <a:p>
            <a:r>
              <a:rPr lang="en-IN" dirty="0">
                <a:solidFill>
                  <a:srgbClr val="C00000"/>
                </a:solidFill>
              </a:rPr>
              <a:t> </a:t>
            </a:r>
          </a:p>
          <a:p>
            <a:r>
              <a:rPr lang="en-IN" b="1" dirty="0">
                <a:solidFill>
                  <a:srgbClr val="C00000"/>
                </a:solidFill>
              </a:rPr>
              <a:t>Set credit limits and payment terms: </a:t>
            </a:r>
            <a:r>
              <a:rPr lang="en-IN" dirty="0">
                <a:solidFill>
                  <a:srgbClr val="C00000"/>
                </a:solidFill>
              </a:rPr>
              <a:t>Set limits for the customer who seem to be creditworthy. Also decide how many days after the delivery of the products the full payment will be made.</a:t>
            </a:r>
          </a:p>
          <a:p>
            <a:endParaRPr lang="en-IN" dirty="0">
              <a:solidFill>
                <a:srgbClr val="C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solidFill>
                  <a:srgbClr val="C00000"/>
                </a:solidFill>
              </a:rPr>
              <a:t>Any retail store’s primary objective is to enhance profits. Therefore, there is a need to identify the potential customers for making credit sales. Keeping this in mind, creditors must conduct credit check in order to understand whether customers have repaying capacity or not. This can reduce the risk of bad debts for the retailing firm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b="1" dirty="0"/>
              <a:t>Meaning of credit check</a:t>
            </a:r>
            <a:endParaRPr lang="en-IN" dirty="0"/>
          </a:p>
          <a:p>
            <a:r>
              <a:rPr lang="en-IN" dirty="0"/>
              <a:t>Credit check is a sort of search performed by the retailer to evaluate a customers’ creditworthiness. After a credit check a retailer is able to assess whether a customer can handle his or her money matters and </a:t>
            </a:r>
            <a:r>
              <a:rPr lang="en-IN" dirty="0" err="1"/>
              <a:t>fulfill</a:t>
            </a:r>
            <a:r>
              <a:rPr lang="en-IN" dirty="0"/>
              <a:t> the requirements for credit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IN" b="1" dirty="0"/>
              <a:t>Need for credit checking</a:t>
            </a:r>
            <a:endParaRPr lang="en-IN" dirty="0"/>
          </a:p>
          <a:p>
            <a:r>
              <a:rPr lang="en-IN" dirty="0"/>
              <a:t>There is a need for credit check as it helps the retailer to assess if a customer is creditworthy. Given below are some of the reasons for conducting a credit check.</a:t>
            </a:r>
          </a:p>
          <a:p>
            <a:r>
              <a:rPr lang="en-IN" dirty="0"/>
              <a:t>Credit check protects the interests of parties. It also ensures that each party has the capacity to enter into a transaction.</a:t>
            </a:r>
          </a:p>
          <a:p>
            <a:r>
              <a:rPr lang="en-IN" dirty="0"/>
              <a:t>Retail firms should run a credit check on customers any time whenever the customers apply for a loan, hire purchase, credit card, store card or line of credit.</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IN" dirty="0"/>
              <a:t>A credit check provides information about the customer’s mortgage, credit cards, arranged overdrafts, personal loans, car finance, hire purchases, and repayment history of customer’s phone accounts, etc.</a:t>
            </a:r>
          </a:p>
          <a:p>
            <a:r>
              <a:rPr lang="en-IN" dirty="0"/>
              <a:t>A credit record is basically an account of  any type of credit of the customer given for the last six years. It reveals how much money is being accessed by the customer and if the  customer has failed to make any obligations, etc.</a:t>
            </a: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IN" dirty="0">
                <a:solidFill>
                  <a:srgbClr val="C00000"/>
                </a:solidFill>
              </a:rPr>
              <a:t>When applying for credit, a customer is asked by the lender for his consent to check the customer’s credit file. This allows them to see a number of things, such as address of the customer, current commitments and reliability of the customer.</a:t>
            </a:r>
          </a:p>
          <a:p>
            <a:r>
              <a:rPr lang="en-IN" dirty="0">
                <a:solidFill>
                  <a:srgbClr val="C00000"/>
                </a:solidFill>
              </a:rPr>
              <a:t> </a:t>
            </a:r>
          </a:p>
          <a:p>
            <a:r>
              <a:rPr lang="en-IN" dirty="0">
                <a:solidFill>
                  <a:srgbClr val="C00000"/>
                </a:solidFill>
              </a:rPr>
              <a:t>The criteria vary from customer to customer. It is based on the financial profile and credit history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IN" b="1" dirty="0">
                <a:solidFill>
                  <a:srgbClr val="C00000"/>
                </a:solidFill>
              </a:rPr>
              <a:t>Positive credit reporting</a:t>
            </a:r>
            <a:endParaRPr lang="en-IN" dirty="0">
              <a:solidFill>
                <a:srgbClr val="C00000"/>
              </a:solidFill>
            </a:endParaRPr>
          </a:p>
          <a:p>
            <a:r>
              <a:rPr lang="en-IN" dirty="0">
                <a:solidFill>
                  <a:srgbClr val="C00000"/>
                </a:solidFill>
              </a:rPr>
              <a:t>In the past, credit check included ‘negative’ </a:t>
            </a:r>
            <a:r>
              <a:rPr lang="en-IN" dirty="0" err="1">
                <a:solidFill>
                  <a:srgbClr val="C00000"/>
                </a:solidFill>
              </a:rPr>
              <a:t>behavior</a:t>
            </a:r>
            <a:r>
              <a:rPr lang="en-IN" dirty="0">
                <a:solidFill>
                  <a:srgbClr val="C00000"/>
                </a:solidFill>
              </a:rPr>
              <a:t>, which took place when customers failed to meet his obligations in financial dealings. The credit score is now calculated on the basis of this information, together with other credit activity in the customer’s file, such as previous enquiries from credit providers. This provides a clear picture of the customer’s finances, and shows if the customer’s have recovered from any credit difficulties in the past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IN" b="1" dirty="0">
                <a:solidFill>
                  <a:srgbClr val="C00000"/>
                </a:solidFill>
              </a:rPr>
              <a:t>Procedure for credit check on a prospective customer</a:t>
            </a:r>
            <a:endParaRPr lang="en-IN" dirty="0">
              <a:solidFill>
                <a:srgbClr val="C00000"/>
              </a:solidFill>
            </a:endParaRPr>
          </a:p>
          <a:p>
            <a:r>
              <a:rPr lang="en-IN" dirty="0">
                <a:solidFill>
                  <a:srgbClr val="C00000"/>
                </a:solidFill>
              </a:rPr>
              <a:t>Checking credit is an important step before issuing credit, and allows you to make an informed decision about the level of risk associated with extending credit to the customer. Before retail firms extend credit to a customer, it is an important step to check a customer’s credit history.  </a:t>
            </a:r>
          </a:p>
          <a:p>
            <a:r>
              <a:rPr lang="en-IN" dirty="0">
                <a:solidFill>
                  <a:srgbClr val="C00000"/>
                </a:solidFill>
              </a:rPr>
              <a:t>Before offering  credit,  the  retailers  gets  a  credit</a:t>
            </a:r>
          </a:p>
          <a:p>
            <a:r>
              <a:rPr lang="en-IN" dirty="0">
                <a:solidFill>
                  <a:srgbClr val="C00000"/>
                </a:solidFill>
              </a:rPr>
              <a:t>application form filled and sign by the customer.</a:t>
            </a: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401080" cy="1571612"/>
          </a:xfrm>
        </p:spPr>
        <p:txBody>
          <a:bodyPr>
            <a:noAutofit/>
          </a:bodyPr>
          <a:lstStyle/>
          <a:p>
            <a:r>
              <a:rPr lang="en-IN" sz="3600" b="1" dirty="0">
                <a:solidFill>
                  <a:schemeClr val="accent6">
                    <a:lumMod val="50000"/>
                  </a:schemeClr>
                </a:solidFill>
              </a:rPr>
              <a:t>The information to be collected from the customers</a:t>
            </a:r>
            <a:r>
              <a:rPr lang="en-IN" sz="3600" dirty="0">
                <a:solidFill>
                  <a:schemeClr val="accent6">
                    <a:lumMod val="50000"/>
                  </a:schemeClr>
                </a:solidFill>
              </a:rPr>
              <a:t/>
            </a:r>
            <a:br>
              <a:rPr lang="en-IN" sz="3600" dirty="0">
                <a:solidFill>
                  <a:schemeClr val="accent6">
                    <a:lumMod val="50000"/>
                  </a:schemeClr>
                </a:solidFill>
              </a:rPr>
            </a:br>
            <a:r>
              <a:rPr lang="en-IN" sz="3600" b="1" dirty="0">
                <a:solidFill>
                  <a:schemeClr val="accent6">
                    <a:lumMod val="50000"/>
                  </a:schemeClr>
                </a:solidFill>
              </a:rPr>
              <a:t>for credit check is as follows</a:t>
            </a:r>
            <a:endParaRPr lang="en-IN" sz="3600" dirty="0">
              <a:solidFill>
                <a:schemeClr val="accent6">
                  <a:lumMod val="50000"/>
                </a:schemeClr>
              </a:solidFill>
            </a:endParaRPr>
          </a:p>
        </p:txBody>
      </p:sp>
      <p:sp>
        <p:nvSpPr>
          <p:cNvPr id="3" name="Content Placeholder 2"/>
          <p:cNvSpPr>
            <a:spLocks noGrp="1"/>
          </p:cNvSpPr>
          <p:nvPr>
            <p:ph idx="1"/>
          </p:nvPr>
        </p:nvSpPr>
        <p:spPr/>
        <p:txBody>
          <a:bodyPr>
            <a:normAutofit fontScale="92500"/>
          </a:bodyPr>
          <a:lstStyle/>
          <a:p>
            <a:r>
              <a:rPr lang="en-IN" b="1" dirty="0">
                <a:solidFill>
                  <a:srgbClr val="C00000"/>
                </a:solidFill>
              </a:rPr>
              <a:t>Release of information:  </a:t>
            </a:r>
            <a:r>
              <a:rPr lang="en-IN" dirty="0">
                <a:solidFill>
                  <a:srgbClr val="C00000"/>
                </a:solidFill>
              </a:rPr>
              <a:t>In order for the retailer to do a complete credit check on a customer, they will need the customer’s permission.</a:t>
            </a:r>
          </a:p>
          <a:p>
            <a:r>
              <a:rPr lang="en-IN" b="1" dirty="0">
                <a:solidFill>
                  <a:srgbClr val="C00000"/>
                </a:solidFill>
              </a:rPr>
              <a:t>Signature</a:t>
            </a:r>
            <a:r>
              <a:rPr lang="en-IN" dirty="0">
                <a:solidFill>
                  <a:srgbClr val="C00000"/>
                </a:solidFill>
              </a:rPr>
              <a:t>: A signature on the credit application form means that the customer has read and understood all the terms and conditions listed and also agrees with them.</a:t>
            </a:r>
          </a:p>
          <a:p>
            <a:r>
              <a:rPr lang="en-IN" b="1" dirty="0">
                <a:solidFill>
                  <a:srgbClr val="C00000"/>
                </a:solidFill>
              </a:rPr>
              <a:t>Address</a:t>
            </a:r>
            <a:r>
              <a:rPr lang="en-IN" dirty="0">
                <a:solidFill>
                  <a:srgbClr val="C00000"/>
                </a:solidFill>
              </a:rPr>
              <a:t>: Having the correct address will assure</a:t>
            </a:r>
          </a:p>
          <a:p>
            <a:r>
              <a:rPr lang="en-IN" dirty="0">
                <a:solidFill>
                  <a:srgbClr val="C00000"/>
                </a:solidFill>
              </a:rPr>
              <a:t>that a credit check pulls up the right information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853</Words>
  <Application>Microsoft Office PowerPoint</Application>
  <PresentationFormat>On-screen Show (4:3)</PresentationFormat>
  <Paragraphs>41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Successfully carry out the necessary credit checks and authorisation procedures </vt:lpstr>
      <vt:lpstr>Slide 2</vt:lpstr>
      <vt:lpstr>Slide 3</vt:lpstr>
      <vt:lpstr>Slide 4</vt:lpstr>
      <vt:lpstr>Slide 5</vt:lpstr>
      <vt:lpstr>Slide 6</vt:lpstr>
      <vt:lpstr>Slide 7</vt:lpstr>
      <vt:lpstr>Slide 8</vt:lpstr>
      <vt:lpstr>The information to be collected from the customers for credit check is as follows</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Successfully carry out the necessary credit checks and authorisation procedures</dc:title>
  <dc:creator>Pradip</dc:creator>
  <cp:lastModifiedBy>Pradip</cp:lastModifiedBy>
  <cp:revision>2</cp:revision>
  <dcterms:created xsi:type="dcterms:W3CDTF">2024-04-16T15:18:05Z</dcterms:created>
  <dcterms:modified xsi:type="dcterms:W3CDTF">2024-04-16T15:28:44Z</dcterms:modified>
</cp:coreProperties>
</file>